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10691800" cx="7559675"/>
  <p:notesSz cx="6858000" cy="9144000"/>
  <p:embeddedFontLs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7">
          <p15:clr>
            <a:srgbClr val="000000"/>
          </p15:clr>
        </p15:guide>
        <p15:guide id="2" pos="2381">
          <p15:clr>
            <a:srgbClr val="000000"/>
          </p15:clr>
        </p15:guide>
      </p15:sldGuideLst>
    </p:ext>
    <p:ext uri="GoogleSlidesCustomDataVersion2">
      <go:slidesCustomData xmlns:go="http://customooxmlschemas.google.com/" r:id="rId26" roundtripDataSignature="AMtx7mjDOJR8Q+AAEShLzO78Np3YRTSJ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7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OpenSans-regular.fntdata"/><Relationship Id="rId21" Type="http://schemas.openxmlformats.org/officeDocument/2006/relationships/slide" Target="slides/slide16.xml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f81126334d_0_8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f81126334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f81126334d_0_11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f81126334d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f81126334d_0_14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gf81126334d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f7f8b365c8_1_1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f7f8b365c8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fe9d51c04f_0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2fe9d51c04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fe9d51c04f_0_1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g2fe9d51c04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1523b8fdf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7" name="Google Shape;307;g11523b8fdf7_1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8a48c4d7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f8a48c4d7a_0_2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7f8b365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f7f8b365c8_2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8a48c4d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f8a48c4d7a_0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81126334d_0_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f8112633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f81126334d_0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f81126334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f81126334d_0_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gf81126334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f7f8b365c8_1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gf7f8b365c8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f81126334d_0_6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f81126334d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Relationship Id="rId6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tinyurl.com/openedrec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056640" y="1065775"/>
            <a:ext cx="3251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6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553973" y="4408758"/>
            <a:ext cx="6418200" cy="16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r>
              <a:rPr b="1" lang="en-DE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KOMPLET ALATKI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586334" y="6006100"/>
            <a:ext cx="6418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DE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Кoristite naše šablone u cilju zagovaranja otvorenog obrazovanja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f81126334d_0_8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f81126334d_0_84"/>
          <p:cNvSpPr/>
          <p:nvPr/>
        </p:nvSpPr>
        <p:spPr>
          <a:xfrm>
            <a:off x="182250" y="3907125"/>
            <a:ext cx="6239700" cy="5780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f81126334d_0_8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f81126334d_0_84"/>
          <p:cNvSpPr/>
          <p:nvPr/>
        </p:nvSpPr>
        <p:spPr>
          <a:xfrm>
            <a:off x="47188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gf81126334d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f81126334d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f81126334d_0_8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gf81126334d_0_84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Google Shape;223;gf81126334d_0_84"/>
          <p:cNvSpPr txBox="1"/>
          <p:nvPr/>
        </p:nvSpPr>
        <p:spPr>
          <a:xfrm>
            <a:off x="356849" y="4059533"/>
            <a:ext cx="5821200" cy="6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-DE" sz="18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i="0" sz="18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Poboljšajte ekonomski aspekt: </a:t>
            </a:r>
            <a:r>
              <a:rPr lang="en-D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su besplatni, mogu se odštampati, trajno pohraniti i lako ažurirati. Sredstva koja bi se inače koristila za kupovinu udžbenika mogu se preusmjeriti na tehnologiju, unapređivanje nastave ili smanjenje duga.</a:t>
            </a:r>
            <a:endParaRPr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Podržite razvoj fakulteta: </a:t>
            </a:r>
            <a:r>
              <a:rPr lang="en-D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olakšan pristup otvorenim obrazovnim izvorima (OER) i njihova upotreba, kao i saradnja međuinstitucionalnih članova fakulteta, doprinose kvalitetu obrazovnih materijala.</a:t>
            </a:r>
            <a:endParaRPr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Iskoristite javne investicije na najbolji način: </a:t>
            </a:r>
            <a:r>
              <a:rPr lang="en-D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pomoću sredastva koja dolaze iz javnog finansiranja proizvode se javna znanja i dijele između više institucija, pri čemu se smanjuju dodatni troškovi.</a:t>
            </a:r>
            <a:endParaRPr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Podržite samopromovisanje: </a:t>
            </a:r>
            <a:r>
              <a:rPr lang="en-D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slika o instituciji može se umnogome popraviti zahvaljujući dijeljenju i ponovnoj upotrebi kvalitetnih OER materijala.</a:t>
            </a:r>
            <a:endParaRPr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Podržite međunarodnu saradnju: </a:t>
            </a:r>
            <a:r>
              <a:rPr lang="en-D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rad sa otvorenim obrazovnim izvorima (OER) povećava vidljivost institucije i putem aktivne saradnje sa drugim institucijama širom svijeta podiže joj ugled na međunarodnom nivou.</a:t>
            </a:r>
            <a:endParaRPr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gf81126334d_0_84"/>
          <p:cNvSpPr txBox="1"/>
          <p:nvPr/>
        </p:nvSpPr>
        <p:spPr>
          <a:xfrm>
            <a:off x="493200" y="2290460"/>
            <a:ext cx="7151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f81126334d_0_1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f81126334d_0_117"/>
          <p:cNvSpPr/>
          <p:nvPr/>
        </p:nvSpPr>
        <p:spPr>
          <a:xfrm>
            <a:off x="182250" y="3899650"/>
            <a:ext cx="62652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f81126334d_0_1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f81126334d_0_117"/>
          <p:cNvSpPr/>
          <p:nvPr/>
        </p:nvSpPr>
        <p:spPr>
          <a:xfrm>
            <a:off x="47188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gf81126334d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gf81126334d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gf81126334d_0_1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f81126334d_0_117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gf81126334d_0_117"/>
          <p:cNvSpPr txBox="1"/>
          <p:nvPr/>
        </p:nvSpPr>
        <p:spPr>
          <a:xfrm>
            <a:off x="501325" y="4358625"/>
            <a:ext cx="5585100" cy="36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b="1" lang="en-DE" sz="18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18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Olakšajte regrutovanje:</a:t>
            </a:r>
            <a:endParaRPr b="1" sz="1600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600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upotreba otvorenih obrazovnih izvora (OER) povećava učešće u visokom obrazovanju tako što doseže do vanrednih studenata koji donose odluke na osnovu kvaliteta ponuđenih obrazovnih materijala.</a:t>
            </a:r>
            <a:endParaRPr sz="1600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Zadržite diplomce:</a:t>
            </a:r>
            <a:endParaRPr b="1" sz="1600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DE" sz="1600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pružanje kvalitetnih otvorenih obrazovnih izvora (OER) diplomcima pomaže instituciji da održi aktivnu vezu sa njima.</a:t>
            </a:r>
            <a:endParaRPr sz="1600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Google Shape;238;gf81126334d_0_117"/>
          <p:cNvSpPr txBox="1"/>
          <p:nvPr/>
        </p:nvSpPr>
        <p:spPr>
          <a:xfrm>
            <a:off x="493200" y="2290460"/>
            <a:ext cx="7151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f81126334d_0_14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f81126334d_0_141"/>
          <p:cNvSpPr/>
          <p:nvPr/>
        </p:nvSpPr>
        <p:spPr>
          <a:xfrm>
            <a:off x="493200" y="3899650"/>
            <a:ext cx="69174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f81126334d_0_141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gf81126334d_0_1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f81126334d_0_141"/>
          <p:cNvSpPr txBox="1"/>
          <p:nvPr/>
        </p:nvSpPr>
        <p:spPr>
          <a:xfrm>
            <a:off x="1839000" y="3975975"/>
            <a:ext cx="53751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endParaRPr b="1" i="0" sz="18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sve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Google Shape;252;gf81126334d_0_141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Google Shape;253;gf81126334d_0_141"/>
          <p:cNvSpPr/>
          <p:nvPr/>
        </p:nvSpPr>
        <p:spPr>
          <a:xfrm>
            <a:off x="-11574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f81126334d_0_141"/>
          <p:cNvSpPr txBox="1"/>
          <p:nvPr/>
        </p:nvSpPr>
        <p:spPr>
          <a:xfrm>
            <a:off x="1814200" y="4597600"/>
            <a:ext cx="5572200" cy="47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se može diseminirati naširoko tako što su otvoreni obrazovni izvori preko licenci dostupni svakome ko je zainteresovan.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obrazovni izvori koji su finansirani javnim sredstvima dostupni su javnosti za ponovnu upotrebu i dijeljenje.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Neka učenje bude cjeloživotno: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biti u toku i obezbijediti kontinuirano učenje postalo je pristupačno svima, čime je premošćen jaz između formalnih i neformalnih otvorenih mogućnosti.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jednakost: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besplatni internet izvori olakšavaju pristup znanju istog kvaliteta svima, bez obzira na društveni i materijalni status.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Promovišite raznovrsnost i inkluzivnost: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materijali, koji se lako dijele i kojima se pristupa preko interneta, odličan su alat da se otkriju i upoznaju različita gledišta.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Njagujte građansku nauku: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može svako da stvori, a dostupnost materijala olakšava ljudima da kontinuirano stiču znanja.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gf81126334d_0_141"/>
          <p:cNvSpPr txBox="1"/>
          <p:nvPr/>
        </p:nvSpPr>
        <p:spPr>
          <a:xfrm>
            <a:off x="493200" y="2290460"/>
            <a:ext cx="7151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f7f8b365c8_1_1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gf7f8b365c8_1_142"/>
          <p:cNvSpPr/>
          <p:nvPr/>
        </p:nvSpPr>
        <p:spPr>
          <a:xfrm>
            <a:off x="493200" y="3899650"/>
            <a:ext cx="69174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f7f8b365c8_1_1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7" name="Google Shape;267;gf7f8b365c8_1_1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f7f8b365c8_1_142"/>
          <p:cNvSpPr txBox="1"/>
          <p:nvPr/>
        </p:nvSpPr>
        <p:spPr>
          <a:xfrm>
            <a:off x="2295075" y="4129400"/>
            <a:ext cx="49206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endParaRPr b="1" sz="1800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sve</a:t>
            </a:r>
            <a:endParaRPr b="1" sz="1800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gf7f8b365c8_1_142"/>
          <p:cNvSpPr txBox="1"/>
          <p:nvPr/>
        </p:nvSpPr>
        <p:spPr>
          <a:xfrm>
            <a:off x="2197525" y="4986900"/>
            <a:ext cx="4920600" cy="35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kvalitet: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svako može da doprinese unapređenju kvaliteta otvorenih obrazovnih izvora (OER) tako što će postaviti pitanje o onome što mu je nejasno; nemati pristup znači nemati pitanje, ako nema pitanja znači nema ni nedoumica, a ako nema nedoumica, znači da nema poboljšanja.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granice: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izuzetan su način da se razmijene znanja izvan granica jer se ono što zaista funkcioniše na lokalnom nivou može prilagoditi</a:t>
            </a:r>
            <a:r>
              <a:rPr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gf7f8b365c8_1_142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gf7f8b365c8_1_142"/>
          <p:cNvSpPr/>
          <p:nvPr/>
        </p:nvSpPr>
        <p:spPr>
          <a:xfrm>
            <a:off x="-979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f7f8b365c8_1_142"/>
          <p:cNvSpPr txBox="1"/>
          <p:nvPr/>
        </p:nvSpPr>
        <p:spPr>
          <a:xfrm>
            <a:off x="493200" y="2290460"/>
            <a:ext cx="7151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fe9d51c04f_0_0"/>
          <p:cNvSpPr/>
          <p:nvPr/>
        </p:nvSpPr>
        <p:spPr>
          <a:xfrm>
            <a:off x="152989" y="152400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2fe9d51c04f_0_0"/>
          <p:cNvSpPr/>
          <p:nvPr/>
        </p:nvSpPr>
        <p:spPr>
          <a:xfrm>
            <a:off x="152925" y="3871200"/>
            <a:ext cx="7228200" cy="58671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2fe9d51c04f_0_0"/>
          <p:cNvSpPr/>
          <p:nvPr/>
        </p:nvSpPr>
        <p:spPr>
          <a:xfrm>
            <a:off x="2412525" y="25240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2fe9d51c04f_0_0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1" name="Google Shape;281;g2fe9d51c04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2fe9d51c04f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2fe9d51c04f_0_0"/>
          <p:cNvSpPr txBox="1"/>
          <p:nvPr/>
        </p:nvSpPr>
        <p:spPr>
          <a:xfrm>
            <a:off x="484775" y="2225234"/>
            <a:ext cx="7151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g2fe9d51c04f_0_0"/>
          <p:cNvSpPr txBox="1"/>
          <p:nvPr/>
        </p:nvSpPr>
        <p:spPr>
          <a:xfrm>
            <a:off x="1536980" y="3914073"/>
            <a:ext cx="5625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8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Pogodnosti otvorenog obrazovanja (OE)</a:t>
            </a:r>
            <a:endParaRPr b="1" sz="18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5" name="Google Shape;285;g2fe9d51c04f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2fe9d51c04f_0_0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Google Shape;287;g2fe9d51c04f_0_0"/>
          <p:cNvSpPr txBox="1"/>
          <p:nvPr/>
        </p:nvSpPr>
        <p:spPr>
          <a:xfrm>
            <a:off x="1526025" y="4652975"/>
            <a:ext cx="5799600" cy="462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Podržite profesionalni razvoj: </a:t>
            </a:r>
            <a:r>
              <a:rPr lang="en-DE" sz="15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uključivanje u otvorene obrazovne izvore i otvoreno obrazovanje na bibliotečkom, institucionalnom, nacionalnom ili međunarodnom nivou može biti prilika za profesionalni razvoj.</a:t>
            </a:r>
            <a:endParaRPr sz="15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Uvaženi partneri: </a:t>
            </a:r>
            <a:r>
              <a:rPr lang="en-DE" sz="15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zahvaljujući stručnosti u otvorenoj nastavi i otvorenim licencama, edukatori i istraživači prepoznaju bibliotekare kao pouzdane partnere.</a:t>
            </a:r>
            <a:endParaRPr sz="15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Razvijajte sinergiju sa otvorenom naukom: </a:t>
            </a:r>
            <a:r>
              <a:rPr lang="en-DE" sz="15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otvorena nauka i otvoreno obrazovanje često su razdvojeni, a znanje je u rukama različitih stručnjaka. Bibliotekari ih mogu povezati.</a:t>
            </a:r>
            <a:endParaRPr sz="15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Promovišite saradnju i razmjenu znanja: </a:t>
            </a:r>
            <a:r>
              <a:rPr lang="en-DE" sz="15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bibliotekari su osnovna potpora saradnje, čime istovremeno proširuju svoje stručne mreže.</a:t>
            </a:r>
            <a:endParaRPr sz="15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Smanjite troškove: </a:t>
            </a:r>
            <a:r>
              <a:rPr lang="en-DE" sz="15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štedite budžet biblioteke na kupovini skupih i restriktivnih licenci za komercijalne publikacije, kao i upućivanjem profesora i studenata na otvorene obrazovne izvore.</a:t>
            </a:r>
            <a:endParaRPr sz="15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fe9d51c04f_0_14"/>
          <p:cNvSpPr/>
          <p:nvPr/>
        </p:nvSpPr>
        <p:spPr>
          <a:xfrm>
            <a:off x="179075" y="3834975"/>
            <a:ext cx="7228200" cy="57762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2fe9d51c04f_0_14"/>
          <p:cNvSpPr/>
          <p:nvPr/>
        </p:nvSpPr>
        <p:spPr>
          <a:xfrm>
            <a:off x="2412525" y="25240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fe9d51c04f_0_14"/>
          <p:cNvSpPr/>
          <p:nvPr/>
        </p:nvSpPr>
        <p:spPr>
          <a:xfrm>
            <a:off x="-1284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" name="Google Shape;295;g2fe9d51c04f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g2fe9d51c04f_0_14"/>
          <p:cNvSpPr/>
          <p:nvPr/>
        </p:nvSpPr>
        <p:spPr>
          <a:xfrm>
            <a:off x="152989" y="152400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g2fe9d51c04f_0_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g2fe9d51c04f_0_14"/>
          <p:cNvSpPr/>
          <p:nvPr/>
        </p:nvSpPr>
        <p:spPr>
          <a:xfrm>
            <a:off x="2412525" y="25240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g2fe9d51c04f_0_14"/>
          <p:cNvSpPr txBox="1"/>
          <p:nvPr/>
        </p:nvSpPr>
        <p:spPr>
          <a:xfrm>
            <a:off x="1654300" y="3834975"/>
            <a:ext cx="4925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8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Pogodnosti otvorenog obrazovanja (OE)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18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0" name="Google Shape;300;g2fe9d51c04f_0_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g2fe9d51c04f_0_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g2fe9d51c04f_0_14"/>
          <p:cNvSpPr txBox="1"/>
          <p:nvPr/>
        </p:nvSpPr>
        <p:spPr>
          <a:xfrm>
            <a:off x="484775" y="2225234"/>
            <a:ext cx="7151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3" name="Google Shape;303;g2fe9d51c04f_0_14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4" name="Google Shape;304;g2fe9d51c04f_0_14"/>
          <p:cNvSpPr txBox="1"/>
          <p:nvPr/>
        </p:nvSpPr>
        <p:spPr>
          <a:xfrm>
            <a:off x="1636200" y="4510000"/>
            <a:ext cx="5771100" cy="48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Privucite nova lica u bibliotečku struku: </a:t>
            </a:r>
            <a:r>
              <a:rPr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snažna veza između otvorenog obrazovanja i socijalne pravde čini da bibliotekarstvo bude privlačan poziv za buduće stručnjake i nove naraštaje bibliotekara.</a:t>
            </a:r>
            <a:endParaRPr sz="13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Steknite priznatost: </a:t>
            </a:r>
            <a:r>
              <a:rPr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oni koji razvijaju otvorene obrazovne izvore i omogućavaju njihovo korišćenje zavređuju ugled širom svijeta jer zagovaraju otvorenost i druge univerzalne vrijednosti. Uloga bibliotekara-informatičara kao onoga ko se stara o obrazovnim materijalima postaje još značajnija sa primjenom otvorenog obrazovanja.</a:t>
            </a:r>
            <a:endParaRPr sz="13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Proširite uticaj i doseg: </a:t>
            </a:r>
            <a:r>
              <a:rPr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pomozite da se poveća uticaj bibliotekara izvan njihovih institucija.</a:t>
            </a:r>
            <a:endParaRPr sz="13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Doprinesite postizanju ciljeva održivog razvoja: </a:t>
            </a:r>
            <a:r>
              <a:rPr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pomozite stvaranje konkretnijeg i mjerljivijeg doprinosa u postizanju ciljeva održivog razvoja.</a:t>
            </a:r>
            <a:endParaRPr sz="13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Uskladite aktivnosti sa strategijom ravnopravnosti, raznolikosti i inkluzije: </a:t>
            </a:r>
            <a:r>
              <a:rPr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bibliotekari koriste otvoreno obrazovanje kao strateško sredstvo za unapređenje ciljeva jednakosti, raznolikosti i inkluzije, osiguravajući da okruženje za učenje bude pristupačno svima.</a:t>
            </a:r>
            <a:endParaRPr sz="13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Podržite kolege i dobijte njihovu podršku: </a:t>
            </a:r>
            <a:r>
              <a:rPr lang="en-DE" sz="1300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bibliotekari njeguju koncept cjeloživotnog učenja tako što pružaju raznovrsne obrazovne mogućnosti i njeguju međusobnu podršku unutar svojih zajednica.</a:t>
            </a:r>
            <a:endParaRPr sz="13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g11523b8fdf7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11523b8fdf7_1_0"/>
          <p:cNvSpPr txBox="1"/>
          <p:nvPr/>
        </p:nvSpPr>
        <p:spPr>
          <a:xfrm>
            <a:off x="1056640" y="1065775"/>
            <a:ext cx="3251100" cy="11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33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g11523b8fdf7_1_0"/>
          <p:cNvSpPr txBox="1"/>
          <p:nvPr/>
        </p:nvSpPr>
        <p:spPr>
          <a:xfrm>
            <a:off x="519700" y="4112222"/>
            <a:ext cx="6418200" cy="23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</a:t>
            </a:r>
            <a:r>
              <a:rPr b="1" lang="en-DE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KOMPLET</a:t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-DE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ALATKI</a:t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t/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2" name="Google Shape;312;g11523b8fdf7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g11523b8fdf7_1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g11523b8fdf7_1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g11523b8fdf7_1_0"/>
          <p:cNvSpPr txBox="1"/>
          <p:nvPr/>
        </p:nvSpPr>
        <p:spPr>
          <a:xfrm>
            <a:off x="569400" y="5592775"/>
            <a:ext cx="6414000" cy="15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Montenegrin </a:t>
            </a:r>
            <a:r>
              <a:rPr lang="en-DE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Latin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– ENOEL Toolkit“ is an adaptation of „An ENOEL Toolkit“ (version 4) published as of September 2024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DE" sz="1000" u="none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(the „Original Work“), licensed by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DE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Montenegrin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17"/>
              </a:spcBef>
              <a:spcAft>
                <a:spcPts val="649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Vjenceslava Ševaljević</a:t>
            </a:r>
            <a:r>
              <a:rPr lang="en-DE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Montenegrin Latin translation. 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8a48c4d7a_0_21"/>
          <p:cNvSpPr txBox="1"/>
          <p:nvPr/>
        </p:nvSpPr>
        <p:spPr>
          <a:xfrm>
            <a:off x="443400" y="1537475"/>
            <a:ext cx="6643200" cy="9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je skup alatki (slajdova, letaka i kartica) koje je pripremila Evropska mreža bibliotekara otvorenog obrazovanja (European Network of Open Education Librarians – ENOEL). Кomplet alatki ima cilj da pospiješi podizanje svijesti o važnosti otvorenog obrazovanja i da ukaže na pogodnosti koje pruža studentima, profesorima, institucijama, društvu i bibliotekarima.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Ovaj komplet sadrži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šablone letaka.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Možete koristiti šablone onakve kakvi jesu ili ih prilagoditi kako vam odgovara.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Кada koristite šablon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preuzmite cijeli  komplet ili pojedinačni slajd koji želite da koristite i odštampajte.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 želite da prilagodite šablon morate da: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preuzmete alat koji želite da koristite;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prilagodite ga (dodajte logo svoje organizacije, ili unesite bilo koju drugu promjenu koju smatrate neophodnom);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prilagođena verzija treba da ima bilješku na kojoj piše: „Ovo djelo je derivat [naziv datoteke (na primjer, Montenegrin Latin_2. OE Benefits – ENOEL leaflets)] [link do originalnog izvora: </a:t>
            </a:r>
            <a:r>
              <a:rPr lang="en-DE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https://doi.org/10.5281/zenodo.5568482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od </a:t>
            </a:r>
            <a:r>
              <a:rPr lang="en-DE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SPARC Europe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-DE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CC BY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 nastavku ćete naći kratak opis o tome kako je komplet organizovan i prijedloge za korišćenje određenih slajdova.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Ovo su samo prijedlozi koji će vas usmjeriti da izaberete alate i prilagodite ih svojim potrebama.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 3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– Daje primjer kako se šablon može prilagoditi, uključujući postavljanje loga vaše organizacije i izjave o autorstvu.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Slajdovi 4–15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– Prikazuju prednosti otvorenog obrazovanja (Open Education – OE) za pet različitih zainteresovanih strana: studente (žuta pozadina), profesore (narandžasta pozadina), institucije (tirkizna pozadina), za sve (bijela pozadina) i za bibliotekare (plava pozadina). Možete ih koristiti za obraćanje ovim specifičnim zainteresovanim stranama.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Početni slajdovi za svaku grupu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(slajdovi 4, 7, 10, 12, 14) prikazuju šta Evropska mreža bibliotekara otvorenog obrazovanja (ENOEL) smatra najvažnijom prednošću za svaku grupu.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Preostali slajdovi u svakoj grupi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navode preostale prednosti (slajdovi 5–6 su za studente, 8–9 za profesore, 11 za institucije, 13 za sve, a 15 za bibliotekare).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gf8a48c4d7a_0_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f8a48c4d7a_0_21"/>
          <p:cNvSpPr txBox="1"/>
          <p:nvPr/>
        </p:nvSpPr>
        <p:spPr>
          <a:xfrm>
            <a:off x="591700" y="404750"/>
            <a:ext cx="16389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gf8a48c4d7a_0_21"/>
          <p:cNvSpPr txBox="1"/>
          <p:nvPr/>
        </p:nvSpPr>
        <p:spPr>
          <a:xfrm>
            <a:off x="2502650" y="304481"/>
            <a:ext cx="35208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Predstavljamo vam komplet alatki za prikazivanje prednosti otvorenog obrazovanja!</a:t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f7f8b365c8_2_0"/>
          <p:cNvSpPr/>
          <p:nvPr/>
        </p:nvSpPr>
        <p:spPr>
          <a:xfrm>
            <a:off x="15240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f7f8b365c8_2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f7f8b365c8_2_0"/>
          <p:cNvSpPr/>
          <p:nvPr/>
        </p:nvSpPr>
        <p:spPr>
          <a:xfrm>
            <a:off x="2395950" y="2217375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7f8b365c8_2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gf7f8b365c8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f7f8b365c8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f7f8b365c8_2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f7f8b365c8_2_0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your logo here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f7f8b365c8_2_0"/>
          <p:cNvSpPr txBox="1"/>
          <p:nvPr/>
        </p:nvSpPr>
        <p:spPr>
          <a:xfrm>
            <a:off x="493200" y="2829575"/>
            <a:ext cx="2065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“Montenegrin_2. OE Benefits - ENOEL leaflets”,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DE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https://zenodo.org/doi/10.5281/zenodo.5568482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by </a:t>
            </a:r>
            <a:r>
              <a:rPr b="0" i="0" lang="en-DE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SPARC EUROPE 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-DE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CC BY</a:t>
            </a:r>
            <a:endParaRPr b="0" i="0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Google Shape;112;gf7f8b365c8_2_0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Google Shape;113;gf7f8b365c8_2_0"/>
          <p:cNvSpPr txBox="1"/>
          <p:nvPr/>
        </p:nvSpPr>
        <p:spPr>
          <a:xfrm>
            <a:off x="4996025" y="2610488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FF0000"/>
                </a:solidFill>
              </a:rPr>
              <a:t>PRIMJER</a:t>
            </a:r>
            <a:endParaRPr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FF0000"/>
                </a:solidFill>
              </a:rPr>
              <a:t>PRILAGOĐAVANJA</a:t>
            </a:r>
            <a:endParaRPr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FF0000"/>
                </a:solidFill>
              </a:rPr>
              <a:t>POTREBAMA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14" name="Google Shape;114;gf7f8b365c8_2_0"/>
          <p:cNvSpPr txBox="1"/>
          <p:nvPr/>
        </p:nvSpPr>
        <p:spPr>
          <a:xfrm>
            <a:off x="2528550" y="3353475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FF0000"/>
                </a:solidFill>
              </a:rPr>
              <a:t>Dodajte izjavu o autorstvu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f7f8b365c8_2_0"/>
          <p:cNvSpPr/>
          <p:nvPr/>
        </p:nvSpPr>
        <p:spPr>
          <a:xfrm>
            <a:off x="2558650" y="2959700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f7f8b365c8_2_0"/>
          <p:cNvSpPr/>
          <p:nvPr/>
        </p:nvSpPr>
        <p:spPr>
          <a:xfrm>
            <a:off x="6458675" y="8743625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f7f8b365c8_2_0"/>
          <p:cNvSpPr txBox="1"/>
          <p:nvPr/>
        </p:nvSpPr>
        <p:spPr>
          <a:xfrm>
            <a:off x="3370875" y="9637514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solidFill>
                  <a:srgbClr val="FF0000"/>
                </a:solidFill>
              </a:rPr>
              <a:t>Dodajte logo vaše institucije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f7f8b365c8_2_0"/>
          <p:cNvSpPr txBox="1"/>
          <p:nvPr/>
        </p:nvSpPr>
        <p:spPr>
          <a:xfrm>
            <a:off x="1108425" y="1887495"/>
            <a:ext cx="5981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                                                                                                      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Google Shape;119;gf7f8b365c8_2_0"/>
          <p:cNvSpPr txBox="1"/>
          <p:nvPr/>
        </p:nvSpPr>
        <p:spPr>
          <a:xfrm>
            <a:off x="286800" y="4070700"/>
            <a:ext cx="5735400" cy="55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DE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 sz="20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trajni pristup: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da pristupe izvorima čak i nakon što završe kurs.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inkluziju: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 se prilagoditi tako da odražavaju profile studenata i njihove buduće potrebe, odgovarajući na različite nivoe inkluzije.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Promovišite raznovrsnost učenja: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sa svakog mjesta, bilo kada, u više navrata (nemojte potcjenjivati vrijednost ponavljanja!) sa raznih uređaja i u raznim formatima. OER podržava podešavanja i za neformalno i za manje formalno učenje.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cjeloživotno učenje: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svima, svih uzrasta, kad god neko poželi da nešto nauči ili da se nečega podsjeti.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Uštedite troškove: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visoke cijene mogu navesti studente da koriste starije verzije određenih publikacija; sa otvorenim obrazovnim izvorima (OER) ovo ne predstavlja problem.</a:t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f8a48c4d7a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f8a48c4d7a_0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f8a48c4d7a_0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f8a48c4d7a_0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gf8a48c4d7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f8a48c4d7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f8a48c4d7a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f8a48c4d7a_0_0"/>
          <p:cNvSpPr txBox="1"/>
          <p:nvPr/>
        </p:nvSpPr>
        <p:spPr>
          <a:xfrm>
            <a:off x="2320725" y="447100"/>
            <a:ext cx="46293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gf8a48c4d7a_0_0"/>
          <p:cNvSpPr txBox="1"/>
          <p:nvPr/>
        </p:nvSpPr>
        <p:spPr>
          <a:xfrm>
            <a:off x="493200" y="2290460"/>
            <a:ext cx="71511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gf8a48c4d7a_0_0"/>
          <p:cNvSpPr txBox="1"/>
          <p:nvPr/>
        </p:nvSpPr>
        <p:spPr>
          <a:xfrm>
            <a:off x="286800" y="4070700"/>
            <a:ext cx="5735400" cy="55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 sz="20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trajni pristup: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da pristupe izvorima čak i nakon što završe kurs.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inkluziju: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otvoreni obrazovni izvori (OER) mogu se prilagoditi tako da odražavaju profile studenata i njihove buduće potrebe, odgovarajući na različite nivoe inkluzije.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Promovišite raznovrsnost učenja: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otvoreni obrazovni izvori (OER) dostupni su sa svakog mjesta, bilo kada, u više navrata (nemojte potcjenjivati vrijednost ponavljanja!) sa raznih uređaja i u raznim formatima. OER podržava podešavanja i za neformalno i za manje formalno učenje.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cjeloživotno učenje: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svima, svih uzrasta, kad god neko poželi da nešto nauči ili da se nečega podsjeti.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Uštedite troškove: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visoke cijene mogu navesti studente da koriste starije verzije određenih publikacija; sa otvorenim obrazovnim izvorima (OER) ovo ne predstavlja proble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81126334d_0_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f81126334d_0_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f81126334d_0_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f81126334d_0_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gf81126334d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f81126334d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f81126334d_0_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f81126334d_0_6"/>
          <p:cNvSpPr txBox="1"/>
          <p:nvPr/>
        </p:nvSpPr>
        <p:spPr>
          <a:xfrm>
            <a:off x="493200" y="2290460"/>
            <a:ext cx="71511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gf81126334d_0_6"/>
          <p:cNvSpPr txBox="1"/>
          <p:nvPr/>
        </p:nvSpPr>
        <p:spPr>
          <a:xfrm>
            <a:off x="417000" y="4124600"/>
            <a:ext cx="5593200" cy="54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20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Poboljštajte prilike za učenje: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koji koriste otvorene obrazovne izvore prolaze isto ili bolje od onih koji koriste tradicionalne materijale za učenje.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Budite spremni: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dostupni su od samog početka kurseva, što znači da studenti mogu odmah da ih koriste.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kvalitet: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omogućavaju poboljšanje kvaliteta i stalna ažuriranja, zajedno sa brzom diseminacijom, što osigurava da su informacije u njima aktuelne.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Nagradite otvorene prakse: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se mogu smatrati dijelom uredničkog tima i biti cijenjeni zahvaljujući svome radu i vještinama.</a:t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gf81126334d_0_6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f81126334d_0_23"/>
          <p:cNvSpPr/>
          <p:nvPr/>
        </p:nvSpPr>
        <p:spPr>
          <a:xfrm>
            <a:off x="165900" y="180850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f81126334d_0_23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f81126334d_0_2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f81126334d_0_23"/>
          <p:cNvSpPr/>
          <p:nvPr/>
        </p:nvSpPr>
        <p:spPr>
          <a:xfrm>
            <a:off x="2396100" y="2672725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gf81126334d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gf81126334d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gf81126334d_0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gf81126334d_0_23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Google Shape;160;gf81126334d_0_23"/>
          <p:cNvSpPr txBox="1"/>
          <p:nvPr/>
        </p:nvSpPr>
        <p:spPr>
          <a:xfrm>
            <a:off x="493200" y="2290460"/>
            <a:ext cx="7151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gf81126334d_0_23"/>
          <p:cNvSpPr txBox="1"/>
          <p:nvPr/>
        </p:nvSpPr>
        <p:spPr>
          <a:xfrm>
            <a:off x="302625" y="4137775"/>
            <a:ext cx="5610900" cy="49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 sz="20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Omogućava besplatan pristup, i više od toga:</a:t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besplatni pristup + prava korišćenja.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bolje obrazovanje: osigurajte bolju budućnost (SDG 4: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„Obezbijedite inkluz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ivno i ravnopravno kvalitetno obrazovanje i unaprijedite mogućnosti cjeloživotnog učenja za svakoga.“)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razumijevanje: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mogu da preispitaju koncepte / ideje koristeći različite izvore (tj. da ponove isti koncept koristeći drugačije objašnjenje).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Stvarajte zajedno: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omogućava studentima da nastupe kao partneri u zajedničkom stvaranju, od čega će i sami imati korist</a:t>
            </a: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1"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f81126334d_0_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f81126334d_0_42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f81126334d_0_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f81126334d_0_42"/>
          <p:cNvSpPr/>
          <p:nvPr/>
        </p:nvSpPr>
        <p:spPr>
          <a:xfrm>
            <a:off x="-1091550" y="5733628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0" name="Google Shape;170;gf81126334d_0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f81126334d_0_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gf81126334d_0_42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3" name="Google Shape;173;gf81126334d_0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f81126334d_0_42"/>
          <p:cNvSpPr txBox="1"/>
          <p:nvPr/>
        </p:nvSpPr>
        <p:spPr>
          <a:xfrm>
            <a:off x="1788750" y="4586200"/>
            <a:ext cx="5568300" cy="4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</a:rPr>
              <a:t>Podržite profesionalni razvoj: </a:t>
            </a:r>
            <a:r>
              <a:rPr lang="en-DE" sz="1600">
                <a:solidFill>
                  <a:srgbClr val="004993"/>
                </a:solidFill>
              </a:rPr>
              <a:t>uključivanje u otvorene obrazovne izvore i otvoreno obrazovanje na bibliotečkom, institucionalnom, nacionalnom ili međunarodnom nivou može biti prilika za profesionalni razvoj.</a:t>
            </a:r>
            <a:endParaRPr sz="1600">
              <a:solidFill>
                <a:srgbClr val="004993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</a:rPr>
              <a:t>Uvaženi partneri: </a:t>
            </a:r>
            <a:r>
              <a:rPr lang="en-DE" sz="1600">
                <a:solidFill>
                  <a:srgbClr val="004993"/>
                </a:solidFill>
              </a:rPr>
              <a:t>zahvaljujući stručnosti u otvorenoj nastavi i otvorenim licencama, edukatori i istraživači prepoznaju bibliotekare kao pouzdane partnere.</a:t>
            </a:r>
            <a:endParaRPr sz="1600">
              <a:solidFill>
                <a:srgbClr val="004993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</a:rPr>
              <a:t>Razvijajte </a:t>
            </a:r>
            <a:r>
              <a:rPr lang="en-DE" sz="1600">
                <a:solidFill>
                  <a:srgbClr val="004993"/>
                </a:solidFill>
              </a:rPr>
              <a:t>sinergiju sa otvorenom naukom: otvorena nauka i otvoreno obrazovanje često su razdvojeni, a znanje je u rukama različitih stručnjaka. Bibliotekari ih mogu povezati.</a:t>
            </a:r>
            <a:endParaRPr sz="1600">
              <a:solidFill>
                <a:srgbClr val="004993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600">
                <a:solidFill>
                  <a:srgbClr val="004993"/>
                </a:solidFill>
              </a:rPr>
              <a:t>Promovišite saradnju i razmjenu znanja: bibliotekari su osnovna potpora saradnje, čime istovremeno proširuju svoje stručne mreže.</a:t>
            </a:r>
            <a:endParaRPr sz="1600">
              <a:solidFill>
                <a:srgbClr val="004993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</a:rPr>
              <a:t>Smanjite troškove: </a:t>
            </a:r>
            <a:r>
              <a:rPr lang="en-DE" sz="1600">
                <a:solidFill>
                  <a:srgbClr val="004993"/>
                </a:solidFill>
              </a:rPr>
              <a:t>štedite budžet biblioteke na kupovini skupih i restriktivnih licenci za komercijalne publikacije, kao i upućivanjem profesora i studenata na otvorene obrazovne izvore.</a:t>
            </a:r>
            <a:endParaRPr sz="1600">
              <a:solidFill>
                <a:srgbClr val="004993"/>
              </a:solidFill>
            </a:endParaRPr>
          </a:p>
        </p:txBody>
      </p:sp>
      <p:sp>
        <p:nvSpPr>
          <p:cNvPr id="175" name="Google Shape;175;gf81126334d_0_42"/>
          <p:cNvSpPr txBox="1"/>
          <p:nvPr/>
        </p:nvSpPr>
        <p:spPr>
          <a:xfrm>
            <a:off x="1752450" y="3981275"/>
            <a:ext cx="5404800" cy="6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endParaRPr b="1"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gf81126334d_0_42"/>
          <p:cNvSpPr txBox="1"/>
          <p:nvPr/>
        </p:nvSpPr>
        <p:spPr>
          <a:xfrm>
            <a:off x="493200" y="2290460"/>
            <a:ext cx="7151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f7f8b365c8_1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f7f8b365c8_1_23"/>
          <p:cNvSpPr/>
          <p:nvPr/>
        </p:nvSpPr>
        <p:spPr>
          <a:xfrm>
            <a:off x="182250" y="3899775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f7f8b365c8_1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f7f8b365c8_1_23"/>
          <p:cNvSpPr/>
          <p:nvPr/>
        </p:nvSpPr>
        <p:spPr>
          <a:xfrm>
            <a:off x="-10915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5" name="Google Shape;185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f7f8b365c8_1_23"/>
          <p:cNvSpPr txBox="1"/>
          <p:nvPr/>
        </p:nvSpPr>
        <p:spPr>
          <a:xfrm>
            <a:off x="1826900" y="4445550"/>
            <a:ext cx="5404800" cy="48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Podstičite aktivni pristup: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da osmisle različite strategije kako bi podržali praktično učenje kroz rad zasnovan na prerađivanju/prilagođavanju otvorenih obrazovnih izvora (OER).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Podstičite saradnju: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povratne informacije među kolegama, saradnja između studenata i uključivanje stručnjaka su uvišestručeni, što doprinosi usavršavanju profesora, zahvaljujući procesu koji se sprovodi kroz otvorene licence.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inovaciju: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nude mogućnost za poboljšanje kvaliteta nastavnog materijala, omogućavajući drugima da ih unapređuju i pružaju konstruktivne povratne informacije.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Obezbijedite nasljeđe: proces ponovne upotrebe, z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apočet otvorenim obrazovnim izvorima (OER), nastavlja se i nakon penzionisanja..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gf7f8b365c8_1_23"/>
          <p:cNvSpPr txBox="1"/>
          <p:nvPr/>
        </p:nvSpPr>
        <p:spPr>
          <a:xfrm>
            <a:off x="1752450" y="3981275"/>
            <a:ext cx="5404800" cy="9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endParaRPr b="1"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1" name="Google Shape;191;gf7f8b365c8_1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gf7f8b365c8_1_23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gf7f8b365c8_1_23"/>
          <p:cNvSpPr txBox="1"/>
          <p:nvPr/>
        </p:nvSpPr>
        <p:spPr>
          <a:xfrm>
            <a:off x="493200" y="2290460"/>
            <a:ext cx="7151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f81126334d_0_6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f81126334d_0_64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f81126334d_0_6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f81126334d_0_64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“Otvoreni obrazovni izvori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 materijali za učenje, podučavanje i istraživanje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pod otvorenom licencom,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dozvoljavaju besplatan pristup, ponovnu upotrebu, prilagođavanje i preraspodjelu.“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6" name="Google Shape;206;gf81126334d_0_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f81126334d_0_64"/>
          <p:cNvSpPr/>
          <p:nvPr/>
        </p:nvSpPr>
        <p:spPr>
          <a:xfrm>
            <a:off x="-11334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f81126334d_0_64"/>
          <p:cNvSpPr txBox="1"/>
          <p:nvPr/>
        </p:nvSpPr>
        <p:spPr>
          <a:xfrm>
            <a:off x="1746825" y="4727875"/>
            <a:ext cx="5228400" cy="4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izbor: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udžbenici proširuju nastavne materijale i garantuju isti nivo kvaliteta kao i tradicionalni udžbenici.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akademsku slobodu: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otvorene licence za otvorene obrazovne izvore (OER) omogućavaju fakultetima da redovno prilagođavaju i ažuriraju materijale za učenje na kursevima.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Predstavite inovativnost i kreativnost: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kreativnost koju fakultet njeguje privući će potencijalne studente i pokrovitelje. To će doprinijeti upisu studenata na određene kurseve i povećati značaj pojedinih profesora.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gf81126334d_0_64"/>
          <p:cNvSpPr txBox="1"/>
          <p:nvPr/>
        </p:nvSpPr>
        <p:spPr>
          <a:xfrm>
            <a:off x="1746825" y="4035000"/>
            <a:ext cx="5404800" cy="9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endParaRPr b="1"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Google Shape;210;gf81126334d_0_64"/>
          <p:cNvSpPr txBox="1"/>
          <p:nvPr/>
        </p:nvSpPr>
        <p:spPr>
          <a:xfrm>
            <a:off x="493200" y="2290460"/>
            <a:ext cx="7151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2021-07-01T10:24:04Z</dcterms:created>
  <dc:creator>Agata Morka</dc:creator>
</cp:coreProperties>
</file>